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1" r:id="rId3"/>
    <p:sldId id="258" r:id="rId4"/>
    <p:sldId id="390" r:id="rId5"/>
    <p:sldId id="410" r:id="rId6"/>
    <p:sldId id="292" r:id="rId7"/>
    <p:sldId id="401" r:id="rId8"/>
    <p:sldId id="404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311" r:id="rId17"/>
    <p:sldId id="409" r:id="rId18"/>
    <p:sldId id="40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324" r:id="rId28"/>
    <p:sldId id="426" r:id="rId29"/>
    <p:sldId id="348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240"/>
    <a:srgbClr val="40B28F"/>
    <a:srgbClr val="57C9AD"/>
    <a:srgbClr val="141414"/>
    <a:srgbClr val="2DA46E"/>
    <a:srgbClr val="67D8C4"/>
    <a:srgbClr val="53C5A1"/>
    <a:srgbClr val="1D1B1C"/>
    <a:srgbClr val="68D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0" autoAdjust="0"/>
    <p:restoredTop sz="91274" autoAdjust="0"/>
  </p:normalViewPr>
  <p:slideViewPr>
    <p:cSldViewPr snapToGrid="0" showGuides="1">
      <p:cViewPr varScale="1">
        <p:scale>
          <a:sx n="83" d="100"/>
          <a:sy n="83" d="100"/>
        </p:scale>
        <p:origin x="893" y="53"/>
      </p:cViewPr>
      <p:guideLst>
        <p:guide orient="horz" pos="2137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C81DD-0B0C-4166-B909-1B0407305536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D1C93-26DD-43C4-AD15-182E8C08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5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D1C93-26DD-43C4-AD15-182E8C0818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3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D1C93-26DD-43C4-AD15-182E8C0818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3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4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7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9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3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2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2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61C3D-D750-4058-BDC1-5D992D45186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771D4-B7FA-4B4E-B950-4FE6EDFA5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7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.id/maps/dir/''/Idea+Imaji,+Jalan+Soekarno+Hatta,+Bandung,+Jawa+Barat+40286,+Indonesia/@-6.9383559,107.5882704,12z/data=!3m1!4b1!4m8!4m7!1m0!1m5!1m1!1s0x2e68dd5075f977af:0x91632941b1c2258e!2m2!1d107.658311!2d-6.938361" TargetMode="Externa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7"/>
          <a:stretch/>
        </p:blipFill>
        <p:spPr>
          <a:xfrm>
            <a:off x="0" y="-29497"/>
            <a:ext cx="12192000" cy="55304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" y="-43542"/>
            <a:ext cx="12192000" cy="5544456"/>
          </a:xfrm>
          <a:prstGeom prst="rect">
            <a:avLst/>
          </a:prstGeom>
          <a:solidFill>
            <a:srgbClr val="2DA46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42701" y="2564824"/>
            <a:ext cx="95000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SISTEM INFORMASI KARYAWAN</a:t>
            </a:r>
          </a:p>
          <a:p>
            <a:pPr algn="r"/>
            <a:r>
              <a:rPr lang="en-US" sz="48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IDEA IMAJI PERSADA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0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26776" y="5559474"/>
            <a:ext cx="5375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3D4240"/>
                </a:solidFill>
              </a:rPr>
              <a:t>IT Intern ‘19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6777" y="6017380"/>
            <a:ext cx="362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3D4240"/>
                </a:solidFill>
              </a:rPr>
              <a:t>PT Idea </a:t>
            </a:r>
            <a:r>
              <a:rPr lang="en-US" i="1" dirty="0" err="1">
                <a:solidFill>
                  <a:srgbClr val="3D4240"/>
                </a:solidFill>
              </a:rPr>
              <a:t>Imaji</a:t>
            </a:r>
            <a:r>
              <a:rPr lang="en-US" i="1" dirty="0">
                <a:solidFill>
                  <a:srgbClr val="3D4240"/>
                </a:solidFill>
              </a:rPr>
              <a:t> </a:t>
            </a:r>
            <a:r>
              <a:rPr lang="en-US" i="1" dirty="0" err="1">
                <a:solidFill>
                  <a:srgbClr val="3D4240"/>
                </a:solidFill>
              </a:rPr>
              <a:t>Persada</a:t>
            </a:r>
            <a:endParaRPr lang="en-US" i="1" dirty="0">
              <a:solidFill>
                <a:srgbClr val="3D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055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484630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1138868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Activity Diagram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28D82B-3366-4749-A79A-A36380689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477" y="1890735"/>
            <a:ext cx="2970231" cy="4511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B0716-9C36-4D64-A981-CD033C0A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1859" y="1343982"/>
            <a:ext cx="3651524" cy="5057959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88FD967B-4E9A-403D-9801-7B7ED23961C4}"/>
              </a:ext>
            </a:extLst>
          </p:cNvPr>
          <p:cNvSpPr txBox="1">
            <a:spLocks/>
          </p:cNvSpPr>
          <p:nvPr/>
        </p:nvSpPr>
        <p:spPr>
          <a:xfrm>
            <a:off x="1751042" y="6352732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Penggajian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E3DEE2DB-570E-4296-8E72-46FF0430704A}"/>
              </a:ext>
            </a:extLst>
          </p:cNvPr>
          <p:cNvSpPr txBox="1">
            <a:spLocks/>
          </p:cNvSpPr>
          <p:nvPr/>
        </p:nvSpPr>
        <p:spPr>
          <a:xfrm>
            <a:off x="6951859" y="6421433"/>
            <a:ext cx="3651524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Perizinan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48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484630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1138868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Activity Diagram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28D82B-3366-4749-A79A-A36380689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477" y="2089210"/>
            <a:ext cx="2970231" cy="4114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B0716-9C36-4D64-A981-CD033C0A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8819" y="1343982"/>
            <a:ext cx="3137604" cy="5057959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88FD967B-4E9A-403D-9801-7B7ED23961C4}"/>
              </a:ext>
            </a:extLst>
          </p:cNvPr>
          <p:cNvSpPr txBox="1">
            <a:spLocks/>
          </p:cNvSpPr>
          <p:nvPr/>
        </p:nvSpPr>
        <p:spPr>
          <a:xfrm>
            <a:off x="1751042" y="6352732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Persetujuan</a:t>
            </a: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izin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E3DEE2DB-570E-4296-8E72-46FF0430704A}"/>
              </a:ext>
            </a:extLst>
          </p:cNvPr>
          <p:cNvSpPr txBox="1">
            <a:spLocks/>
          </p:cNvSpPr>
          <p:nvPr/>
        </p:nvSpPr>
        <p:spPr>
          <a:xfrm>
            <a:off x="6951859" y="6421433"/>
            <a:ext cx="3651524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506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235"/>
          <a:stretch/>
        </p:blipFill>
        <p:spPr>
          <a:xfrm>
            <a:off x="-1" y="0"/>
            <a:ext cx="12192001" cy="68984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" y="2178"/>
            <a:ext cx="12192000" cy="6901542"/>
          </a:xfrm>
          <a:prstGeom prst="rect">
            <a:avLst/>
          </a:prstGeom>
          <a:solidFill>
            <a:srgbClr val="2DA46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7" name="Right Triangle 26"/>
          <p:cNvSpPr/>
          <p:nvPr/>
        </p:nvSpPr>
        <p:spPr>
          <a:xfrm rot="10800000" flipH="1">
            <a:off x="0" y="0"/>
            <a:ext cx="5019139" cy="68984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0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498109" y="2963100"/>
            <a:ext cx="6193167" cy="972231"/>
          </a:xfrm>
        </p:spPr>
        <p:txBody>
          <a:bodyPr>
            <a:normAutofit fontScale="90000"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5172562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2B0716-9C36-4D64-A981-CD033C0AE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0051" y="336456"/>
            <a:ext cx="8631471" cy="636148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42305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235"/>
          <a:stretch/>
        </p:blipFill>
        <p:spPr>
          <a:xfrm>
            <a:off x="-1" y="0"/>
            <a:ext cx="12192001" cy="68984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" y="2178"/>
            <a:ext cx="12192000" cy="6901542"/>
          </a:xfrm>
          <a:prstGeom prst="rect">
            <a:avLst/>
          </a:prstGeom>
          <a:solidFill>
            <a:srgbClr val="2DA46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7" name="Right Triangle 26"/>
          <p:cNvSpPr/>
          <p:nvPr/>
        </p:nvSpPr>
        <p:spPr>
          <a:xfrm rot="10800000" flipH="1">
            <a:off x="0" y="0"/>
            <a:ext cx="5019139" cy="68984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0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498109" y="2963100"/>
            <a:ext cx="6193167" cy="972231"/>
          </a:xfrm>
        </p:spPr>
        <p:txBody>
          <a:bodyPr>
            <a:normAutofit fontScale="90000"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1709790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2B0716-9C36-4D64-A981-CD033C0AE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4295" y="336456"/>
            <a:ext cx="6582982" cy="636148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10142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" b="14164"/>
          <a:stretch/>
        </p:blipFill>
        <p:spPr>
          <a:xfrm>
            <a:off x="0" y="2348753"/>
            <a:ext cx="12192000" cy="450924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5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697034"/>
            <a:ext cx="7260321" cy="7725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6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045" y="1583689"/>
            <a:ext cx="2278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3D4240"/>
                </a:solidFill>
                <a:latin typeface="Avenir Next Medium" charset="0"/>
                <a:ea typeface="Avenir Next Medium" charset="0"/>
                <a:cs typeface="Avenir Next Medium" charset="0"/>
              </a:rPr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941040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76ED3A-5CB5-4E3E-BCAF-0D9A4F978C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62" y="335433"/>
            <a:ext cx="4666602" cy="329994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813887-7B71-42B9-B0A4-149ABFC607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84" y="1902688"/>
            <a:ext cx="4666602" cy="3299940"/>
          </a:xfrm>
          <a:prstGeom prst="rect">
            <a:avLst/>
          </a:prstGeom>
        </p:spPr>
      </p:pic>
      <p:sp>
        <p:nvSpPr>
          <p:cNvPr id="17" name="object 11">
            <a:extLst>
              <a:ext uri="{FF2B5EF4-FFF2-40B4-BE49-F238E27FC236}">
                <a16:creationId xmlns:a16="http://schemas.microsoft.com/office/drawing/2014/main" id="{A7F7EC66-4061-4945-9AF1-EAE2553FCB86}"/>
              </a:ext>
            </a:extLst>
          </p:cNvPr>
          <p:cNvSpPr txBox="1">
            <a:spLocks/>
          </p:cNvSpPr>
          <p:nvPr/>
        </p:nvSpPr>
        <p:spPr>
          <a:xfrm>
            <a:off x="3107112" y="2748392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Login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2B1FB247-6AC2-4893-9EE9-D6AC21DD2B29}"/>
              </a:ext>
            </a:extLst>
          </p:cNvPr>
          <p:cNvSpPr txBox="1">
            <a:spLocks/>
          </p:cNvSpPr>
          <p:nvPr/>
        </p:nvSpPr>
        <p:spPr>
          <a:xfrm>
            <a:off x="7329805" y="1566712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Beranda</a:t>
            </a: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 Admin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B37F16-8214-442D-B773-7A53C6DA00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62" y="4017529"/>
            <a:ext cx="4666602" cy="3299940"/>
          </a:xfrm>
          <a:prstGeom prst="rect">
            <a:avLst/>
          </a:prstGeom>
        </p:spPr>
      </p:pic>
      <p:sp>
        <p:nvSpPr>
          <p:cNvPr id="19" name="object 11">
            <a:extLst>
              <a:ext uri="{FF2B5EF4-FFF2-40B4-BE49-F238E27FC236}">
                <a16:creationId xmlns:a16="http://schemas.microsoft.com/office/drawing/2014/main" id="{D5A1BB2B-1E39-4727-B190-3A97E1614ACA}"/>
              </a:ext>
            </a:extLst>
          </p:cNvPr>
          <p:cNvSpPr txBox="1">
            <a:spLocks/>
          </p:cNvSpPr>
          <p:nvPr/>
        </p:nvSpPr>
        <p:spPr>
          <a:xfrm>
            <a:off x="3194857" y="6436215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Beranda</a:t>
            </a: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87306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142885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797123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Data </a:t>
            </a: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CCF5F6-EB37-4C23-8A4F-C4C0F8B4F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27" y="1487061"/>
            <a:ext cx="4145366" cy="2931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6EA8E-57CA-42D3-A656-64D0E30FE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14" y="3823854"/>
            <a:ext cx="3987755" cy="2819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94E02-173F-49BC-805B-D5192AD6B7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3" y="3823854"/>
            <a:ext cx="3987754" cy="281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02C4F-72E4-4F65-A15E-7C10DB5046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316" y="3823854"/>
            <a:ext cx="3987752" cy="2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1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142885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797123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Data </a:t>
            </a: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r>
              <a:rPr lang="en-US" sz="4000" b="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 (2)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CCF5F6-EB37-4C23-8A4F-C4C0F8B4F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5127" y="1487061"/>
            <a:ext cx="4145365" cy="2931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6EA8E-57CA-42D3-A656-64D0E30FE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9614" y="3823854"/>
            <a:ext cx="3987755" cy="281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94E02-173F-49BC-805B-D5192AD6B7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933" y="3823854"/>
            <a:ext cx="3987753" cy="281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02C4F-72E4-4F65-A15E-7C10DB5046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5316" y="3823854"/>
            <a:ext cx="3987751" cy="2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71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" b="14164"/>
          <a:stretch/>
        </p:blipFill>
        <p:spPr>
          <a:xfrm>
            <a:off x="0" y="2348753"/>
            <a:ext cx="12192000" cy="450924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5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697034"/>
            <a:ext cx="7260321" cy="7725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" name="Rectangle 2"/>
          <p:cNvSpPr/>
          <p:nvPr/>
        </p:nvSpPr>
        <p:spPr>
          <a:xfrm>
            <a:off x="582045" y="1583689"/>
            <a:ext cx="7641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3D4240"/>
                </a:solidFill>
                <a:latin typeface="Avenir Next Medium" charset="0"/>
                <a:ea typeface="Avenir Next Medium" charset="0"/>
                <a:cs typeface="Avenir Next Medium" charset="0"/>
              </a:rPr>
              <a:t>WHY DON’T WE USE THE CURRENT SYSTEM?</a:t>
            </a:r>
          </a:p>
        </p:txBody>
      </p:sp>
    </p:spTree>
    <p:extLst>
      <p:ext uri="{BB962C8B-B14F-4D97-AF65-F5344CB8AC3E}">
        <p14:creationId xmlns:p14="http://schemas.microsoft.com/office/powerpoint/2010/main" val="40484524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142885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797123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Presensi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656EA8E-57CA-42D3-A656-64D0E30FE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621" y="2019050"/>
            <a:ext cx="5580985" cy="394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02C4F-72E4-4F65-A15E-7C10DB504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019051"/>
            <a:ext cx="5581006" cy="39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12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142885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797123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Penggajian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BFDB431-1F32-4583-85A2-18E12E8E82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74" y="1599476"/>
            <a:ext cx="3885307" cy="274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B6426-548C-4388-BC84-B9F95D0F7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95" y="1583967"/>
            <a:ext cx="3885307" cy="2747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BA83-51B8-4E5E-95C9-D390319659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7" y="4110543"/>
            <a:ext cx="3885307" cy="274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941805-2744-4D79-B258-E07EF5859A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46" y="4110545"/>
            <a:ext cx="3885307" cy="27474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4EE7D8-65AE-4499-89A2-3C47464266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48" y="4110544"/>
            <a:ext cx="3885307" cy="27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7591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142885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797123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Persetujuan</a:t>
            </a:r>
            <a:r>
              <a:rPr lang="en-US" sz="4000" b="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Izin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BFDB431-1F32-4583-85A2-18E12E8E82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9574" y="1599476"/>
            <a:ext cx="3885306" cy="274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B6426-548C-4388-BC84-B9F95D0F7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2095" y="1583967"/>
            <a:ext cx="3885306" cy="2747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BA83-51B8-4E5E-95C9-D390319659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47" y="4138252"/>
            <a:ext cx="3885306" cy="274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941805-2744-4D79-B258-E07EF5859A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3346" y="4101308"/>
            <a:ext cx="3885306" cy="27474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4EE7D8-65AE-4499-89A2-3C47464266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748" y="4119780"/>
            <a:ext cx="3885306" cy="27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2149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142885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797123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Profil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656EA8E-57CA-42D3-A656-64D0E30FE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621" y="2019050"/>
            <a:ext cx="5580985" cy="3946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02C4F-72E4-4F65-A15E-7C10DB504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019051"/>
            <a:ext cx="5581005" cy="3946551"/>
          </a:xfrm>
          <a:prstGeom prst="rect">
            <a:avLst/>
          </a:prstGeom>
        </p:spPr>
      </p:pic>
      <p:sp>
        <p:nvSpPr>
          <p:cNvPr id="10" name="object 11">
            <a:extLst>
              <a:ext uri="{FF2B5EF4-FFF2-40B4-BE49-F238E27FC236}">
                <a16:creationId xmlns:a16="http://schemas.microsoft.com/office/drawing/2014/main" id="{D4A946AC-6292-4099-AC90-F2337E668F65}"/>
              </a:ext>
            </a:extLst>
          </p:cNvPr>
          <p:cNvSpPr txBox="1">
            <a:spLocks/>
          </p:cNvSpPr>
          <p:nvPr/>
        </p:nvSpPr>
        <p:spPr>
          <a:xfrm>
            <a:off x="1326169" y="5067294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Admin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295C54E-BF50-45D2-B8B3-81079B97224A}"/>
              </a:ext>
            </a:extLst>
          </p:cNvPr>
          <p:cNvSpPr txBox="1">
            <a:spLocks/>
          </p:cNvSpPr>
          <p:nvPr/>
        </p:nvSpPr>
        <p:spPr>
          <a:xfrm>
            <a:off x="7376731" y="5067294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4107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142885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797123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Gaji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656EA8E-57CA-42D3-A656-64D0E30FE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621" y="2019050"/>
            <a:ext cx="5580984" cy="3946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02C4F-72E4-4F65-A15E-7C10DB504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019051"/>
            <a:ext cx="5581005" cy="3946550"/>
          </a:xfrm>
          <a:prstGeom prst="rect">
            <a:avLst/>
          </a:prstGeom>
        </p:spPr>
      </p:pic>
      <p:sp>
        <p:nvSpPr>
          <p:cNvPr id="10" name="object 11">
            <a:extLst>
              <a:ext uri="{FF2B5EF4-FFF2-40B4-BE49-F238E27FC236}">
                <a16:creationId xmlns:a16="http://schemas.microsoft.com/office/drawing/2014/main" id="{D4A946AC-6292-4099-AC90-F2337E668F65}"/>
              </a:ext>
            </a:extLst>
          </p:cNvPr>
          <p:cNvSpPr txBox="1">
            <a:spLocks/>
          </p:cNvSpPr>
          <p:nvPr/>
        </p:nvSpPr>
        <p:spPr>
          <a:xfrm>
            <a:off x="1326169" y="5067294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Admin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295C54E-BF50-45D2-B8B3-81079B97224A}"/>
              </a:ext>
            </a:extLst>
          </p:cNvPr>
          <p:cNvSpPr txBox="1">
            <a:spLocks/>
          </p:cNvSpPr>
          <p:nvPr/>
        </p:nvSpPr>
        <p:spPr>
          <a:xfrm>
            <a:off x="7376731" y="5067294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0745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142885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797123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Kontak</a:t>
            </a:r>
            <a:r>
              <a:rPr lang="en-US" sz="4000" b="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656EA8E-57CA-42D3-A656-64D0E30FE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621" y="2019050"/>
            <a:ext cx="5580984" cy="3946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02C4F-72E4-4F65-A15E-7C10DB504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2019051"/>
            <a:ext cx="5581003" cy="3946550"/>
          </a:xfrm>
          <a:prstGeom prst="rect">
            <a:avLst/>
          </a:prstGeom>
        </p:spPr>
      </p:pic>
      <p:sp>
        <p:nvSpPr>
          <p:cNvPr id="10" name="object 11">
            <a:extLst>
              <a:ext uri="{FF2B5EF4-FFF2-40B4-BE49-F238E27FC236}">
                <a16:creationId xmlns:a16="http://schemas.microsoft.com/office/drawing/2014/main" id="{D4A946AC-6292-4099-AC90-F2337E668F65}"/>
              </a:ext>
            </a:extLst>
          </p:cNvPr>
          <p:cNvSpPr txBox="1">
            <a:spLocks/>
          </p:cNvSpPr>
          <p:nvPr/>
        </p:nvSpPr>
        <p:spPr>
          <a:xfrm>
            <a:off x="1326169" y="5067294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Admin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295C54E-BF50-45D2-B8B3-81079B97224A}"/>
              </a:ext>
            </a:extLst>
          </p:cNvPr>
          <p:cNvSpPr txBox="1">
            <a:spLocks/>
          </p:cNvSpPr>
          <p:nvPr/>
        </p:nvSpPr>
        <p:spPr>
          <a:xfrm>
            <a:off x="7376731" y="5067294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3043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142885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797123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Form </a:t>
            </a:r>
            <a:r>
              <a:rPr lang="en-US" sz="4000" b="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Perizinan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656EA8E-57CA-42D3-A656-64D0E30FE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622" y="2019050"/>
            <a:ext cx="5580982" cy="3946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02C4F-72E4-4F65-A15E-7C10DB504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2019051"/>
            <a:ext cx="5581003" cy="3946549"/>
          </a:xfrm>
          <a:prstGeom prst="rect">
            <a:avLst/>
          </a:prstGeom>
        </p:spPr>
      </p:pic>
      <p:sp>
        <p:nvSpPr>
          <p:cNvPr id="10" name="object 11">
            <a:extLst>
              <a:ext uri="{FF2B5EF4-FFF2-40B4-BE49-F238E27FC236}">
                <a16:creationId xmlns:a16="http://schemas.microsoft.com/office/drawing/2014/main" id="{D4A946AC-6292-4099-AC90-F2337E668F65}"/>
              </a:ext>
            </a:extLst>
          </p:cNvPr>
          <p:cNvSpPr txBox="1">
            <a:spLocks/>
          </p:cNvSpPr>
          <p:nvPr/>
        </p:nvSpPr>
        <p:spPr>
          <a:xfrm>
            <a:off x="1326169" y="5067294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Admin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295C54E-BF50-45D2-B8B3-81079B97224A}"/>
              </a:ext>
            </a:extLst>
          </p:cNvPr>
          <p:cNvSpPr txBox="1">
            <a:spLocks/>
          </p:cNvSpPr>
          <p:nvPr/>
        </p:nvSpPr>
        <p:spPr>
          <a:xfrm>
            <a:off x="7376731" y="5067294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9584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" b="14164"/>
          <a:stretch/>
        </p:blipFill>
        <p:spPr>
          <a:xfrm>
            <a:off x="0" y="2348753"/>
            <a:ext cx="12192000" cy="450924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5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697034"/>
            <a:ext cx="7260321" cy="7725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6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045" y="1583689"/>
            <a:ext cx="2334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3D4240"/>
                </a:solidFill>
                <a:latin typeface="Avenir Next Medium" charset="0"/>
                <a:ea typeface="Avenir Next Medium" charset="0"/>
                <a:cs typeface="Avenir Next Medium" charset="0"/>
              </a:rPr>
              <a:t>TIME FRAME</a:t>
            </a:r>
          </a:p>
        </p:txBody>
      </p:sp>
    </p:spTree>
    <p:extLst>
      <p:ext uri="{BB962C8B-B14F-4D97-AF65-F5344CB8AC3E}">
        <p14:creationId xmlns:p14="http://schemas.microsoft.com/office/powerpoint/2010/main" val="361559603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" b="14164"/>
          <a:stretch/>
        </p:blipFill>
        <p:spPr>
          <a:xfrm>
            <a:off x="0" y="-9235"/>
            <a:ext cx="12192000" cy="684325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5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DDD1E3-1631-4C29-ADA3-644094FD4C20}"/>
              </a:ext>
            </a:extLst>
          </p:cNvPr>
          <p:cNvSpPr/>
          <p:nvPr/>
        </p:nvSpPr>
        <p:spPr>
          <a:xfrm>
            <a:off x="-240145" y="973661"/>
            <a:ext cx="12930909" cy="5953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CC19E-8D0D-4758-8996-0D1C6277A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9" b="24849"/>
          <a:stretch/>
        </p:blipFill>
        <p:spPr>
          <a:xfrm>
            <a:off x="903953" y="1180980"/>
            <a:ext cx="10384094" cy="55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5382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" b="14164"/>
          <a:stretch/>
        </p:blipFill>
        <p:spPr>
          <a:xfrm>
            <a:off x="0" y="1"/>
            <a:ext cx="12192000" cy="684325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5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7" name="Rectangle 6"/>
          <p:cNvSpPr/>
          <p:nvPr/>
        </p:nvSpPr>
        <p:spPr>
          <a:xfrm>
            <a:off x="1840500" y="2976989"/>
            <a:ext cx="8510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3D424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21531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235"/>
          <a:stretch/>
        </p:blipFill>
        <p:spPr>
          <a:xfrm>
            <a:off x="-1" y="0"/>
            <a:ext cx="12192001" cy="68984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" y="2178"/>
            <a:ext cx="12192000" cy="6901542"/>
          </a:xfrm>
          <a:prstGeom prst="rect">
            <a:avLst/>
          </a:prstGeom>
          <a:solidFill>
            <a:srgbClr val="2DA46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7" name="Right Triangle 26"/>
          <p:cNvSpPr/>
          <p:nvPr/>
        </p:nvSpPr>
        <p:spPr>
          <a:xfrm rot="10800000" flipH="1">
            <a:off x="0" y="0"/>
            <a:ext cx="5019139" cy="68984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0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02544" y="704166"/>
            <a:ext cx="5672137" cy="972231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Here’s the problem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862C736-5ADC-4631-8E30-B9F6B57D97D1}"/>
              </a:ext>
            </a:extLst>
          </p:cNvPr>
          <p:cNvSpPr txBox="1">
            <a:spLocks/>
          </p:cNvSpPr>
          <p:nvPr/>
        </p:nvSpPr>
        <p:spPr>
          <a:xfrm>
            <a:off x="3029603" y="2539120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Data </a:t>
            </a:r>
            <a:r>
              <a:rPr lang="en-US" sz="4000" b="1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lang="en-US" sz="4000" b="1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9B4AA348-B683-4996-BF29-7A300BDB0843}"/>
              </a:ext>
            </a:extLst>
          </p:cNvPr>
          <p:cNvSpPr txBox="1">
            <a:spLocks/>
          </p:cNvSpPr>
          <p:nvPr/>
        </p:nvSpPr>
        <p:spPr>
          <a:xfrm>
            <a:off x="8398016" y="3195677"/>
            <a:ext cx="336294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Data </a:t>
            </a:r>
            <a:r>
              <a:rPr lang="en-US" sz="4000" b="1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Presensi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96737C8-A645-4CBB-BD8A-52406D3C4FC3}"/>
              </a:ext>
            </a:extLst>
          </p:cNvPr>
          <p:cNvSpPr txBox="1">
            <a:spLocks/>
          </p:cNvSpPr>
          <p:nvPr/>
        </p:nvSpPr>
        <p:spPr>
          <a:xfrm>
            <a:off x="3024885" y="3928971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Kalkulasi</a:t>
            </a:r>
            <a:r>
              <a:rPr lang="en-US" sz="40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lang="en-US" sz="4000" b="1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Gaji</a:t>
            </a:r>
            <a:endParaRPr lang="en-US" sz="4000" b="1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8D536A20-8F22-4609-B74E-5E3F1DA6D422}"/>
              </a:ext>
            </a:extLst>
          </p:cNvPr>
          <p:cNvSpPr txBox="1">
            <a:spLocks/>
          </p:cNvSpPr>
          <p:nvPr/>
        </p:nvSpPr>
        <p:spPr>
          <a:xfrm>
            <a:off x="8416870" y="4555707"/>
            <a:ext cx="2433714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Perizinan</a:t>
            </a:r>
            <a:endParaRPr lang="en-US" sz="4000" b="1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F963EF-E529-42B9-971C-B43A2E1935E2}"/>
              </a:ext>
            </a:extLst>
          </p:cNvPr>
          <p:cNvCxnSpPr>
            <a:cxnSpLocks/>
          </p:cNvCxnSpPr>
          <p:nvPr/>
        </p:nvCxnSpPr>
        <p:spPr>
          <a:xfrm>
            <a:off x="8361575" y="2510839"/>
            <a:ext cx="0" cy="27870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7085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5" b="8285"/>
          <a:stretch>
            <a:fillRect/>
          </a:stretch>
        </p:blipFill>
        <p:spPr>
          <a:xfrm>
            <a:off x="0" y="1"/>
            <a:ext cx="12192000" cy="461962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29425" y="2792516"/>
            <a:ext cx="3418500" cy="3059149"/>
          </a:xfrm>
          <a:prstGeom prst="rect">
            <a:avLst/>
          </a:prstGeom>
          <a:solidFill>
            <a:srgbClr val="2DA46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" name="Rectangle: Rounded Corners 2"/>
          <p:cNvSpPr/>
          <p:nvPr/>
        </p:nvSpPr>
        <p:spPr>
          <a:xfrm>
            <a:off x="929425" y="2813660"/>
            <a:ext cx="10647766" cy="3038005"/>
          </a:xfrm>
          <a:prstGeom prst="roundRect">
            <a:avLst>
              <a:gd name="adj" fmla="val 648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" r="36907" b="14164"/>
          <a:stretch/>
        </p:blipFill>
        <p:spPr>
          <a:xfrm>
            <a:off x="929426" y="2792516"/>
            <a:ext cx="3445350" cy="30650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4955096" y="3732431"/>
            <a:ext cx="2900857" cy="67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defRPr/>
            </a:pPr>
            <a:r>
              <a:rPr lang="id-ID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Parahyangan Business Park Blok D No. 3 </a:t>
            </a:r>
          </a:p>
          <a:p>
            <a:pPr algn="just">
              <a:lnSpc>
                <a:spcPct val="114000"/>
              </a:lnSpc>
              <a:defRPr/>
            </a:pPr>
            <a:r>
              <a:rPr lang="id-ID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The Suite Metro, Jl. Soekarno Hatta 689B</a:t>
            </a:r>
          </a:p>
          <a:p>
            <a:pPr algn="just">
              <a:lnSpc>
                <a:spcPct val="114000"/>
              </a:lnSpc>
              <a:defRPr/>
            </a:pPr>
            <a:r>
              <a:rPr lang="id-ID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Bandung 40286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5096" y="334168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Bandung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538721" y="3782651"/>
            <a:ext cx="2314769" cy="261610"/>
            <a:chOff x="8381683" y="3942319"/>
            <a:chExt cx="2314893" cy="261624"/>
          </a:xfrm>
        </p:grpSpPr>
        <p:sp>
          <p:nvSpPr>
            <p:cNvPr id="11" name="Rectangle 10"/>
            <p:cNvSpPr/>
            <p:nvPr/>
          </p:nvSpPr>
          <p:spPr>
            <a:xfrm flipH="1">
              <a:off x="8736956" y="3942319"/>
              <a:ext cx="1959620" cy="261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id-ID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+62 22 87793157 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Freeform 178"/>
            <p:cNvSpPr>
              <a:spLocks noChangeArrowheads="1"/>
            </p:cNvSpPr>
            <p:nvPr/>
          </p:nvSpPr>
          <p:spPr bwMode="auto">
            <a:xfrm>
              <a:off x="8381683" y="3962594"/>
              <a:ext cx="243524" cy="236448"/>
            </a:xfrm>
            <a:custGeom>
              <a:avLst/>
              <a:gdLst>
                <a:gd name="T0" fmla="*/ 217433 w 634"/>
                <a:gd name="T1" fmla="*/ 26535 h 619"/>
                <a:gd name="T2" fmla="*/ 217433 w 634"/>
                <a:gd name="T3" fmla="*/ 26535 h 619"/>
                <a:gd name="T4" fmla="*/ 196519 w 634"/>
                <a:gd name="T5" fmla="*/ 5379 h 619"/>
                <a:gd name="T6" fmla="*/ 175244 w 634"/>
                <a:gd name="T7" fmla="*/ 5379 h 619"/>
                <a:gd name="T8" fmla="*/ 148561 w 634"/>
                <a:gd name="T9" fmla="*/ 47691 h 619"/>
                <a:gd name="T10" fmla="*/ 148561 w 634"/>
                <a:gd name="T11" fmla="*/ 68489 h 619"/>
                <a:gd name="T12" fmla="*/ 159018 w 634"/>
                <a:gd name="T13" fmla="*/ 79247 h 619"/>
                <a:gd name="T14" fmla="*/ 127287 w 634"/>
                <a:gd name="T15" fmla="*/ 116180 h 619"/>
                <a:gd name="T16" fmla="*/ 84738 w 634"/>
                <a:gd name="T17" fmla="*/ 153114 h 619"/>
                <a:gd name="T18" fmla="*/ 68872 w 634"/>
                <a:gd name="T19" fmla="*/ 142357 h 619"/>
                <a:gd name="T20" fmla="*/ 47597 w 634"/>
                <a:gd name="T21" fmla="*/ 142357 h 619"/>
                <a:gd name="T22" fmla="*/ 10457 w 634"/>
                <a:gd name="T23" fmla="*/ 174271 h 619"/>
                <a:gd name="T24" fmla="*/ 10457 w 634"/>
                <a:gd name="T25" fmla="*/ 190048 h 619"/>
                <a:gd name="T26" fmla="*/ 31731 w 634"/>
                <a:gd name="T27" fmla="*/ 211205 h 619"/>
                <a:gd name="T28" fmla="*/ 68872 w 634"/>
                <a:gd name="T29" fmla="*/ 211205 h 619"/>
                <a:gd name="T30" fmla="*/ 153970 w 634"/>
                <a:gd name="T31" fmla="*/ 147736 h 619"/>
                <a:gd name="T32" fmla="*/ 217433 w 634"/>
                <a:gd name="T33" fmla="*/ 68489 h 619"/>
                <a:gd name="T34" fmla="*/ 217433 w 634"/>
                <a:gd name="T35" fmla="*/ 26535 h 619"/>
                <a:gd name="T36" fmla="*/ 206976 w 634"/>
                <a:gd name="T37" fmla="*/ 58090 h 619"/>
                <a:gd name="T38" fmla="*/ 206976 w 634"/>
                <a:gd name="T39" fmla="*/ 58090 h 619"/>
                <a:gd name="T40" fmla="*/ 148561 w 634"/>
                <a:gd name="T41" fmla="*/ 137337 h 619"/>
                <a:gd name="T42" fmla="*/ 58415 w 634"/>
                <a:gd name="T43" fmla="*/ 200447 h 619"/>
                <a:gd name="T44" fmla="*/ 37140 w 634"/>
                <a:gd name="T45" fmla="*/ 200447 h 619"/>
                <a:gd name="T46" fmla="*/ 26323 w 634"/>
                <a:gd name="T47" fmla="*/ 190048 h 619"/>
                <a:gd name="T48" fmla="*/ 26323 w 634"/>
                <a:gd name="T49" fmla="*/ 174271 h 619"/>
                <a:gd name="T50" fmla="*/ 53006 w 634"/>
                <a:gd name="T51" fmla="*/ 158493 h 619"/>
                <a:gd name="T52" fmla="*/ 63824 w 634"/>
                <a:gd name="T53" fmla="*/ 158493 h 619"/>
                <a:gd name="T54" fmla="*/ 79689 w 634"/>
                <a:gd name="T55" fmla="*/ 174271 h 619"/>
                <a:gd name="T56" fmla="*/ 180293 w 634"/>
                <a:gd name="T57" fmla="*/ 79247 h 619"/>
                <a:gd name="T58" fmla="*/ 159018 w 634"/>
                <a:gd name="T59" fmla="*/ 63110 h 619"/>
                <a:gd name="T60" fmla="*/ 159018 w 634"/>
                <a:gd name="T61" fmla="*/ 47691 h 619"/>
                <a:gd name="T62" fmla="*/ 180293 w 634"/>
                <a:gd name="T63" fmla="*/ 21156 h 619"/>
                <a:gd name="T64" fmla="*/ 196519 w 634"/>
                <a:gd name="T65" fmla="*/ 21156 h 619"/>
                <a:gd name="T66" fmla="*/ 206976 w 634"/>
                <a:gd name="T67" fmla="*/ 36934 h 619"/>
                <a:gd name="T68" fmla="*/ 206976 w 634"/>
                <a:gd name="T69" fmla="*/ 58090 h 61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34" h="619">
                  <a:moveTo>
                    <a:pt x="603" y="74"/>
                  </a:moveTo>
                  <a:lnTo>
                    <a:pt x="603" y="74"/>
                  </a:lnTo>
                  <a:cubicBezTo>
                    <a:pt x="545" y="15"/>
                    <a:pt x="545" y="15"/>
                    <a:pt x="545" y="15"/>
                  </a:cubicBezTo>
                  <a:cubicBezTo>
                    <a:pt x="530" y="0"/>
                    <a:pt x="500" y="0"/>
                    <a:pt x="486" y="15"/>
                  </a:cubicBezTo>
                  <a:cubicBezTo>
                    <a:pt x="412" y="133"/>
                    <a:pt x="412" y="133"/>
                    <a:pt x="412" y="133"/>
                  </a:cubicBezTo>
                  <a:cubicBezTo>
                    <a:pt x="398" y="147"/>
                    <a:pt x="398" y="176"/>
                    <a:pt x="412" y="191"/>
                  </a:cubicBezTo>
                  <a:cubicBezTo>
                    <a:pt x="441" y="221"/>
                    <a:pt x="441" y="221"/>
                    <a:pt x="441" y="221"/>
                  </a:cubicBezTo>
                  <a:cubicBezTo>
                    <a:pt x="412" y="250"/>
                    <a:pt x="382" y="294"/>
                    <a:pt x="353" y="324"/>
                  </a:cubicBezTo>
                  <a:cubicBezTo>
                    <a:pt x="309" y="368"/>
                    <a:pt x="265" y="397"/>
                    <a:pt x="235" y="427"/>
                  </a:cubicBezTo>
                  <a:cubicBezTo>
                    <a:pt x="191" y="397"/>
                    <a:pt x="191" y="397"/>
                    <a:pt x="191" y="397"/>
                  </a:cubicBezTo>
                  <a:cubicBezTo>
                    <a:pt x="177" y="383"/>
                    <a:pt x="162" y="383"/>
                    <a:pt x="132" y="397"/>
                  </a:cubicBezTo>
                  <a:cubicBezTo>
                    <a:pt x="29" y="486"/>
                    <a:pt x="29" y="486"/>
                    <a:pt x="29" y="486"/>
                  </a:cubicBezTo>
                  <a:cubicBezTo>
                    <a:pt x="0" y="500"/>
                    <a:pt x="15" y="515"/>
                    <a:pt x="29" y="530"/>
                  </a:cubicBezTo>
                  <a:cubicBezTo>
                    <a:pt x="88" y="589"/>
                    <a:pt x="88" y="589"/>
                    <a:pt x="88" y="589"/>
                  </a:cubicBezTo>
                  <a:cubicBezTo>
                    <a:pt x="118" y="618"/>
                    <a:pt x="147" y="618"/>
                    <a:pt x="191" y="589"/>
                  </a:cubicBezTo>
                  <a:cubicBezTo>
                    <a:pt x="191" y="589"/>
                    <a:pt x="324" y="530"/>
                    <a:pt x="427" y="412"/>
                  </a:cubicBezTo>
                  <a:cubicBezTo>
                    <a:pt x="530" y="324"/>
                    <a:pt x="603" y="191"/>
                    <a:pt x="603" y="191"/>
                  </a:cubicBezTo>
                  <a:cubicBezTo>
                    <a:pt x="618" y="147"/>
                    <a:pt x="633" y="103"/>
                    <a:pt x="603" y="74"/>
                  </a:cubicBezTo>
                  <a:close/>
                  <a:moveTo>
                    <a:pt x="574" y="162"/>
                  </a:moveTo>
                  <a:lnTo>
                    <a:pt x="574" y="162"/>
                  </a:lnTo>
                  <a:cubicBezTo>
                    <a:pt x="545" y="221"/>
                    <a:pt x="471" y="324"/>
                    <a:pt x="412" y="383"/>
                  </a:cubicBezTo>
                  <a:cubicBezTo>
                    <a:pt x="339" y="456"/>
                    <a:pt x="162" y="559"/>
                    <a:pt x="162" y="559"/>
                  </a:cubicBezTo>
                  <a:cubicBezTo>
                    <a:pt x="147" y="574"/>
                    <a:pt x="118" y="574"/>
                    <a:pt x="103" y="559"/>
                  </a:cubicBezTo>
                  <a:cubicBezTo>
                    <a:pt x="73" y="530"/>
                    <a:pt x="73" y="530"/>
                    <a:pt x="73" y="530"/>
                  </a:cubicBezTo>
                  <a:cubicBezTo>
                    <a:pt x="59" y="515"/>
                    <a:pt x="59" y="500"/>
                    <a:pt x="73" y="486"/>
                  </a:cubicBezTo>
                  <a:cubicBezTo>
                    <a:pt x="147" y="442"/>
                    <a:pt x="147" y="442"/>
                    <a:pt x="147" y="442"/>
                  </a:cubicBezTo>
                  <a:cubicBezTo>
                    <a:pt x="162" y="427"/>
                    <a:pt x="177" y="427"/>
                    <a:pt x="177" y="442"/>
                  </a:cubicBezTo>
                  <a:cubicBezTo>
                    <a:pt x="221" y="486"/>
                    <a:pt x="221" y="486"/>
                    <a:pt x="221" y="486"/>
                  </a:cubicBezTo>
                  <a:cubicBezTo>
                    <a:pt x="235" y="471"/>
                    <a:pt x="398" y="368"/>
                    <a:pt x="500" y="221"/>
                  </a:cubicBezTo>
                  <a:cubicBezTo>
                    <a:pt x="441" y="176"/>
                    <a:pt x="441" y="176"/>
                    <a:pt x="441" y="176"/>
                  </a:cubicBezTo>
                  <a:cubicBezTo>
                    <a:pt x="441" y="162"/>
                    <a:pt x="441" y="147"/>
                    <a:pt x="441" y="133"/>
                  </a:cubicBezTo>
                  <a:cubicBezTo>
                    <a:pt x="500" y="59"/>
                    <a:pt x="500" y="59"/>
                    <a:pt x="500" y="59"/>
                  </a:cubicBezTo>
                  <a:cubicBezTo>
                    <a:pt x="515" y="44"/>
                    <a:pt x="530" y="59"/>
                    <a:pt x="545" y="59"/>
                  </a:cubicBezTo>
                  <a:cubicBezTo>
                    <a:pt x="574" y="103"/>
                    <a:pt x="574" y="103"/>
                    <a:pt x="574" y="103"/>
                  </a:cubicBezTo>
                  <a:cubicBezTo>
                    <a:pt x="589" y="117"/>
                    <a:pt x="589" y="147"/>
                    <a:pt x="574" y="16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lIns="91426" tIns="45713" rIns="91426" bIns="45713" anchor="ctr"/>
            <a:lstStyle/>
            <a:p>
              <a:pPr algn="r"/>
              <a:endPara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34492" y="4161838"/>
            <a:ext cx="2602248" cy="261789"/>
            <a:chOff x="8377454" y="4321529"/>
            <a:chExt cx="2602387" cy="261803"/>
          </a:xfrm>
        </p:grpSpPr>
        <p:sp>
          <p:nvSpPr>
            <p:cNvPr id="14" name="Rectangle 13"/>
            <p:cNvSpPr/>
            <p:nvPr/>
          </p:nvSpPr>
          <p:spPr>
            <a:xfrm flipH="1">
              <a:off x="8736955" y="4321529"/>
              <a:ext cx="2242886" cy="261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contact@ideaimaji.com</a:t>
              </a:r>
            </a:p>
          </p:txBody>
        </p:sp>
        <p:sp>
          <p:nvSpPr>
            <p:cNvPr id="15" name="AutoShape 28"/>
            <p:cNvSpPr>
              <a:spLocks/>
            </p:cNvSpPr>
            <p:nvPr/>
          </p:nvSpPr>
          <p:spPr bwMode="auto">
            <a:xfrm>
              <a:off x="8377454" y="4336724"/>
              <a:ext cx="246608" cy="24660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r" defTabSz="22859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Gill Sans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451241" y="334168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Phone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: Rounded Corners 13">
            <a:hlinkClick r:id="rId5"/>
          </p:cNvPr>
          <p:cNvSpPr/>
          <p:nvPr/>
        </p:nvSpPr>
        <p:spPr>
          <a:xfrm>
            <a:off x="8534491" y="5158905"/>
            <a:ext cx="1887463" cy="348647"/>
          </a:xfrm>
          <a:prstGeom prst="roundRect">
            <a:avLst>
              <a:gd name="adj" fmla="val 50000"/>
            </a:avLst>
          </a:prstGeom>
          <a:solidFill>
            <a:srgbClr val="40B28F"/>
          </a:solidFill>
          <a:ln>
            <a:noFill/>
          </a:ln>
          <a:effectLst>
            <a:outerShdw blurRad="381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Find Me Now</a:t>
            </a:r>
            <a:endParaRPr lang="id-ID" sz="1050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6014" y="3159782"/>
            <a:ext cx="23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D4240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Contact Us</a:t>
            </a:r>
            <a:endParaRPr lang="id-ID" sz="2800" b="1" dirty="0">
              <a:solidFill>
                <a:srgbClr val="3D4240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1276014" y="4506353"/>
            <a:ext cx="2757623" cy="9991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4000"/>
              </a:lnSpc>
              <a:buNone/>
              <a:defRPr/>
            </a:pPr>
            <a:r>
              <a:rPr lang="en-US" sz="1100" dirty="0">
                <a:solidFill>
                  <a:srgbClr val="3D4240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Whether you’re looking for answers, would like to solve a problem, or just want to let us know how we did, you’ll find many ways to contact us right here.</a:t>
            </a:r>
            <a:endParaRPr lang="id-ID" sz="1100" dirty="0">
              <a:solidFill>
                <a:srgbClr val="3D4240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Freeform 113"/>
          <p:cNvSpPr>
            <a:spLocks noChangeArrowheads="1"/>
          </p:cNvSpPr>
          <p:nvPr/>
        </p:nvSpPr>
        <p:spPr bwMode="auto">
          <a:xfrm>
            <a:off x="6390195" y="708891"/>
            <a:ext cx="222594" cy="359333"/>
          </a:xfrm>
          <a:custGeom>
            <a:avLst/>
            <a:gdLst>
              <a:gd name="T0" fmla="*/ 55786 w 249"/>
              <a:gd name="T1" fmla="*/ 0 h 400"/>
              <a:gd name="T2" fmla="*/ 55786 w 249"/>
              <a:gd name="T3" fmla="*/ 0 h 400"/>
              <a:gd name="T4" fmla="*/ 0 w 249"/>
              <a:gd name="T5" fmla="*/ 56059 h 400"/>
              <a:gd name="T6" fmla="*/ 55786 w 249"/>
              <a:gd name="T7" fmla="*/ 178940 h 400"/>
              <a:gd name="T8" fmla="*/ 110679 w 249"/>
              <a:gd name="T9" fmla="*/ 56059 h 400"/>
              <a:gd name="T10" fmla="*/ 55786 w 249"/>
              <a:gd name="T11" fmla="*/ 0 h 400"/>
              <a:gd name="T12" fmla="*/ 55786 w 249"/>
              <a:gd name="T13" fmla="*/ 87900 h 400"/>
              <a:gd name="T14" fmla="*/ 55786 w 249"/>
              <a:gd name="T15" fmla="*/ 87900 h 400"/>
              <a:gd name="T16" fmla="*/ 23653 w 249"/>
              <a:gd name="T17" fmla="*/ 56059 h 400"/>
              <a:gd name="T18" fmla="*/ 55786 w 249"/>
              <a:gd name="T19" fmla="*/ 24217 h 400"/>
              <a:gd name="T20" fmla="*/ 87026 w 249"/>
              <a:gd name="T21" fmla="*/ 56059 h 400"/>
              <a:gd name="T22" fmla="*/ 55786 w 249"/>
              <a:gd name="T23" fmla="*/ 87900 h 4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49" h="400">
                <a:moveTo>
                  <a:pt x="125" y="0"/>
                </a:moveTo>
                <a:lnTo>
                  <a:pt x="125" y="0"/>
                </a:lnTo>
                <a:cubicBezTo>
                  <a:pt x="53" y="0"/>
                  <a:pt x="0" y="54"/>
                  <a:pt x="0" y="125"/>
                </a:cubicBezTo>
                <a:cubicBezTo>
                  <a:pt x="0" y="240"/>
                  <a:pt x="125" y="399"/>
                  <a:pt x="125" y="399"/>
                </a:cubicBezTo>
                <a:cubicBezTo>
                  <a:pt x="125" y="399"/>
                  <a:pt x="248" y="240"/>
                  <a:pt x="248" y="125"/>
                </a:cubicBezTo>
                <a:cubicBezTo>
                  <a:pt x="248" y="54"/>
                  <a:pt x="195" y="0"/>
                  <a:pt x="125" y="0"/>
                </a:cubicBezTo>
                <a:close/>
                <a:moveTo>
                  <a:pt x="125" y="196"/>
                </a:moveTo>
                <a:lnTo>
                  <a:pt x="125" y="196"/>
                </a:lnTo>
                <a:cubicBezTo>
                  <a:pt x="88" y="196"/>
                  <a:pt x="53" y="160"/>
                  <a:pt x="53" y="125"/>
                </a:cubicBezTo>
                <a:cubicBezTo>
                  <a:pt x="53" y="89"/>
                  <a:pt x="88" y="54"/>
                  <a:pt x="125" y="54"/>
                </a:cubicBezTo>
                <a:cubicBezTo>
                  <a:pt x="159" y="54"/>
                  <a:pt x="195" y="89"/>
                  <a:pt x="195" y="125"/>
                </a:cubicBezTo>
                <a:cubicBezTo>
                  <a:pt x="195" y="160"/>
                  <a:pt x="159" y="196"/>
                  <a:pt x="125" y="196"/>
                </a:cubicBez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lin ang="30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88" tIns="17144" rIns="34288" bIns="17144" anchor="ctr"/>
          <a:lstStyle/>
          <a:p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18877" y="1428001"/>
            <a:ext cx="3341163" cy="1296901"/>
            <a:chOff x="9116852" y="2098578"/>
            <a:chExt cx="1903230" cy="1296970"/>
          </a:xfrm>
          <a:solidFill>
            <a:srgbClr val="40B28F"/>
          </a:solidFill>
        </p:grpSpPr>
        <p:sp>
          <p:nvSpPr>
            <p:cNvPr id="22" name="Speech Bubble: Rectangle 22"/>
            <p:cNvSpPr/>
            <p:nvPr/>
          </p:nvSpPr>
          <p:spPr>
            <a:xfrm>
              <a:off x="9116852" y="2098578"/>
              <a:ext cx="1903230" cy="1296970"/>
            </a:xfrm>
            <a:prstGeom prst="wedgeRectCallout">
              <a:avLst>
                <a:gd name="adj1" fmla="val -38823"/>
                <a:gd name="adj2" fmla="val -70672"/>
              </a:avLst>
            </a:prstGeom>
            <a:grpFill/>
            <a:ln>
              <a:noFill/>
            </a:ln>
            <a:effectLst>
              <a:outerShdw blurRad="381000" dist="63500" dir="5400000" algn="t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257463" y="2199425"/>
              <a:ext cx="1430742" cy="27701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Idea </a:t>
              </a:r>
              <a:r>
                <a:rPr lang="en-US" sz="1200" b="1" dirty="0" err="1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Imaji</a:t>
              </a:r>
              <a:endParaRPr lang="en-US" sz="1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57463" y="2544057"/>
              <a:ext cx="1636135" cy="60019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Parahyangan Business Park Blok D No. 3 </a:t>
              </a:r>
              <a:endParaRPr lang="en-US" sz="11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id-ID" sz="11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The Suite Metro, Jl. Soekarno Hatta 689B</a:t>
              </a:r>
              <a:r>
                <a:rPr lang="en-US" sz="11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1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Bandung 40286</a:t>
              </a:r>
              <a:endParaRPr lang="en-US" sz="11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 flipH="1">
            <a:off x="4962734" y="4951505"/>
            <a:ext cx="3331347" cy="67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defRPr/>
            </a:pPr>
            <a:r>
              <a:rPr lang="id-ID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Jl. </a:t>
            </a:r>
            <a:r>
              <a:rPr lang="id-ID" sz="11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Tirtasari</a:t>
            </a:r>
            <a:r>
              <a:rPr lang="id-ID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No. D/2 Utan Kayu</a:t>
            </a:r>
          </a:p>
          <a:p>
            <a:pPr algn="just">
              <a:lnSpc>
                <a:spcPct val="114000"/>
              </a:lnSpc>
              <a:defRPr/>
            </a:pPr>
            <a:r>
              <a:rPr lang="id-ID" sz="11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Matraman</a:t>
            </a:r>
            <a:endParaRPr lang="id-ID" sz="1100" dirty="0">
              <a:solidFill>
                <a:schemeClr val="bg1">
                  <a:lumMod val="6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14000"/>
              </a:lnSpc>
              <a:defRPr/>
            </a:pPr>
            <a:r>
              <a:rPr lang="id-ID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Jakarta Timur 13120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62735" y="456075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Jakarta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2234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0" y="2745479"/>
            <a:ext cx="121920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8800" b="1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SOLUTION ?</a:t>
            </a:r>
            <a:endParaRPr sz="4000" b="1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31174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235"/>
          <a:stretch/>
        </p:blipFill>
        <p:spPr>
          <a:xfrm>
            <a:off x="0" y="0"/>
            <a:ext cx="12192001" cy="68984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0"/>
            <a:ext cx="12192000" cy="6901542"/>
          </a:xfrm>
          <a:prstGeom prst="rect">
            <a:avLst/>
          </a:prstGeom>
          <a:solidFill>
            <a:srgbClr val="2DA46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0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23" name="object 11">
            <a:extLst>
              <a:ext uri="{FF2B5EF4-FFF2-40B4-BE49-F238E27FC236}">
                <a16:creationId xmlns:a16="http://schemas.microsoft.com/office/drawing/2014/main" id="{CCC86FD8-CADD-4C9F-BE13-547CAA228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68426"/>
            <a:ext cx="12192000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0" b="1" spc="-10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S  I  K  I  </a:t>
            </a:r>
            <a:r>
              <a:rPr lang="en-US" sz="15000" b="1" spc="-10" dirty="0" err="1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I</a:t>
            </a:r>
            <a:r>
              <a:rPr lang="en-US" sz="15000" b="1" spc="-10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  P</a:t>
            </a:r>
            <a:endParaRPr sz="15000" b="1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37838E-B061-4A9D-88A1-776DDD038F2E}"/>
              </a:ext>
            </a:extLst>
          </p:cNvPr>
          <p:cNvSpPr/>
          <p:nvPr/>
        </p:nvSpPr>
        <p:spPr>
          <a:xfrm>
            <a:off x="1" y="4046700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Sistem</a:t>
            </a:r>
            <a:r>
              <a:rPr lang="en-US" sz="36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Informasi</a:t>
            </a:r>
            <a:r>
              <a:rPr lang="en-US" sz="36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Karyawan</a:t>
            </a:r>
            <a:r>
              <a:rPr lang="en-US" sz="36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Idea </a:t>
            </a:r>
            <a:r>
              <a:rPr lang="en-US" sz="3600" b="1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Imaji</a:t>
            </a:r>
            <a:r>
              <a:rPr lang="en-US" sz="36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Persada</a:t>
            </a:r>
            <a:endParaRPr lang="en-US" sz="3600" b="1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96692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" b="14164"/>
          <a:stretch/>
        </p:blipFill>
        <p:spPr>
          <a:xfrm>
            <a:off x="0" y="2348753"/>
            <a:ext cx="12192000" cy="450924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5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697034"/>
            <a:ext cx="7260321" cy="7725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9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045" y="1583689"/>
            <a:ext cx="3855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3D4240"/>
                </a:solidFill>
                <a:latin typeface="Avenir Next Medium" charset="0"/>
                <a:ea typeface="Avenir Next Medium" charset="0"/>
                <a:cs typeface="Avenir Next Medium" charset="0"/>
              </a:rPr>
              <a:t>WHAT CAN SIKIIP DO?</a:t>
            </a:r>
          </a:p>
        </p:txBody>
      </p:sp>
    </p:spTree>
    <p:extLst>
      <p:ext uri="{BB962C8B-B14F-4D97-AF65-F5344CB8AC3E}">
        <p14:creationId xmlns:p14="http://schemas.microsoft.com/office/powerpoint/2010/main" val="28755814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235"/>
          <a:stretch/>
        </p:blipFill>
        <p:spPr>
          <a:xfrm>
            <a:off x="-1" y="0"/>
            <a:ext cx="12192001" cy="68984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" y="2178"/>
            <a:ext cx="12192000" cy="6901542"/>
          </a:xfrm>
          <a:prstGeom prst="rect">
            <a:avLst/>
          </a:prstGeom>
          <a:solidFill>
            <a:srgbClr val="2DA46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7" name="Right Triangle 26"/>
          <p:cNvSpPr/>
          <p:nvPr/>
        </p:nvSpPr>
        <p:spPr>
          <a:xfrm rot="10800000" flipH="1">
            <a:off x="0" y="0"/>
            <a:ext cx="5019139" cy="68984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0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019139" y="2963100"/>
            <a:ext cx="5672137" cy="972231"/>
          </a:xfrm>
        </p:spPr>
        <p:txBody>
          <a:bodyPr>
            <a:normAutofit fontScale="90000"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13356705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484630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1138868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Activity Diagram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728D82B-3366-4749-A79A-A36380689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48" y="1052945"/>
            <a:ext cx="4152146" cy="536848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12B0716-9C36-4D64-A981-CD033C0A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72" y="1767245"/>
            <a:ext cx="3345956" cy="4634697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88FD967B-4E9A-403D-9801-7B7ED23961C4}"/>
              </a:ext>
            </a:extLst>
          </p:cNvPr>
          <p:cNvSpPr txBox="1">
            <a:spLocks/>
          </p:cNvSpPr>
          <p:nvPr/>
        </p:nvSpPr>
        <p:spPr>
          <a:xfrm>
            <a:off x="1751042" y="6352732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Login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E3DEE2DB-570E-4296-8E72-46FF0430704A}"/>
              </a:ext>
            </a:extLst>
          </p:cNvPr>
          <p:cNvSpPr txBox="1">
            <a:spLocks/>
          </p:cNvSpPr>
          <p:nvPr/>
        </p:nvSpPr>
        <p:spPr>
          <a:xfrm>
            <a:off x="6951859" y="6421433"/>
            <a:ext cx="3651524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Beranda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8020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293370" y="1484630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70" y="0"/>
                </a:lnTo>
              </a:path>
            </a:pathLst>
          </a:custGeom>
          <a:ln w="7620">
            <a:solidFill>
              <a:srgbClr val="2B2B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1247457" y="1138868"/>
            <a:ext cx="52295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Activity Diagram</a:t>
            </a:r>
            <a:endParaRPr sz="4000" b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776" y="336456"/>
            <a:ext cx="1415925" cy="517305"/>
            <a:chOff x="199733" y="79361"/>
            <a:chExt cx="1846295" cy="674539"/>
          </a:xfrm>
        </p:grpSpPr>
        <p:sp>
          <p:nvSpPr>
            <p:cNvPr id="13" name="object 42"/>
            <p:cNvSpPr/>
            <p:nvPr/>
          </p:nvSpPr>
          <p:spPr>
            <a:xfrm>
              <a:off x="735169" y="235316"/>
              <a:ext cx="1310859" cy="441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43"/>
            <p:cNvSpPr/>
            <p:nvPr/>
          </p:nvSpPr>
          <p:spPr>
            <a:xfrm>
              <a:off x="199733" y="79361"/>
              <a:ext cx="490573" cy="674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28D82B-3366-4749-A79A-A36380689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7191" y="1890735"/>
            <a:ext cx="3256803" cy="4511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B0716-9C36-4D64-A981-CD033C0A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1859" y="1343981"/>
            <a:ext cx="3651524" cy="505796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88FD967B-4E9A-403D-9801-7B7ED23961C4}"/>
              </a:ext>
            </a:extLst>
          </p:cNvPr>
          <p:cNvSpPr txBox="1">
            <a:spLocks/>
          </p:cNvSpPr>
          <p:nvPr/>
        </p:nvSpPr>
        <p:spPr>
          <a:xfrm>
            <a:off x="1751042" y="6352732"/>
            <a:ext cx="34891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Data </a:t>
            </a: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karyawan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E3DEE2DB-570E-4296-8E72-46FF0430704A}"/>
              </a:ext>
            </a:extLst>
          </p:cNvPr>
          <p:cNvSpPr txBox="1">
            <a:spLocks/>
          </p:cNvSpPr>
          <p:nvPr/>
        </p:nvSpPr>
        <p:spPr>
          <a:xfrm>
            <a:off x="6951859" y="6421433"/>
            <a:ext cx="3651524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rgbClr val="202020"/>
                </a:solidFill>
                <a:latin typeface="Avenir Next Medium" charset="0"/>
                <a:ea typeface="Avenir Next Medium" charset="0"/>
                <a:cs typeface="Avenir Next Medium" charset="0"/>
              </a:rPr>
              <a:t>Presensi</a:t>
            </a:r>
            <a:endParaRPr lang="en-US" sz="400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4256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222</Words>
  <Application>Microsoft Office PowerPoint</Application>
  <PresentationFormat>Widescreen</PresentationFormat>
  <Paragraphs>75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Avenir Next</vt:lpstr>
      <vt:lpstr>Avenir Next Demi Bold</vt:lpstr>
      <vt:lpstr>Avenir Next Medium</vt:lpstr>
      <vt:lpstr>Calibri</vt:lpstr>
      <vt:lpstr>Open Sans</vt:lpstr>
      <vt:lpstr>Office Theme</vt:lpstr>
      <vt:lpstr>PowerPoint Presentation</vt:lpstr>
      <vt:lpstr>PowerPoint Presentation</vt:lpstr>
      <vt:lpstr>Here’s the problem</vt:lpstr>
      <vt:lpstr>SOLUTION ?</vt:lpstr>
      <vt:lpstr>S  I  K  I  I  P</vt:lpstr>
      <vt:lpstr>PowerPoint Presentation</vt:lpstr>
      <vt:lpstr>Activity Diagram</vt:lpstr>
      <vt:lpstr>Activity Diagram</vt:lpstr>
      <vt:lpstr>Activity Diagram</vt:lpstr>
      <vt:lpstr>Activity Diagram</vt:lpstr>
      <vt:lpstr>Activity Diagram</vt:lpstr>
      <vt:lpstr>Entity Relationship Diagram</vt:lpstr>
      <vt:lpstr>PowerPoint Presentation</vt:lpstr>
      <vt:lpstr>Class Diagram</vt:lpstr>
      <vt:lpstr>PowerPoint Presentation</vt:lpstr>
      <vt:lpstr>PowerPoint Presentation</vt:lpstr>
      <vt:lpstr>PowerPoint Presentation</vt:lpstr>
      <vt:lpstr>Data Karyawan</vt:lpstr>
      <vt:lpstr>Data Karyawan (2)</vt:lpstr>
      <vt:lpstr>Presensi</vt:lpstr>
      <vt:lpstr>Penggajian</vt:lpstr>
      <vt:lpstr>Persetujuan Izin</vt:lpstr>
      <vt:lpstr>Profil</vt:lpstr>
      <vt:lpstr>Gaji</vt:lpstr>
      <vt:lpstr>Kontak Karyawan</vt:lpstr>
      <vt:lpstr>Form Perizinan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Mohamad Gandara</dc:creator>
  <cp:lastModifiedBy>18216038 Miftahul Firdaus</cp:lastModifiedBy>
  <cp:revision>197</cp:revision>
  <dcterms:created xsi:type="dcterms:W3CDTF">2018-01-29T07:12:06Z</dcterms:created>
  <dcterms:modified xsi:type="dcterms:W3CDTF">2019-07-22T04:47:16Z</dcterms:modified>
</cp:coreProperties>
</file>